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I will explain how the NMS algorithm is run on the GPU.</a:t>
            </a:r>
          </a:p>
          <a:p>
            <a:pPr lvl="0">
              <a:spcBef>
                <a:spcPts val="0"/>
              </a:spcBef>
              <a:buNone/>
            </a:pPr>
            <a:r>
              <a:rPr lang="en" dirty="0"/>
              <a:t>The GPU first loads all the bounding boxes and then each work item calculates the IoU of only one pair of bounding boxes.</a:t>
            </a:r>
          </a:p>
          <a:p>
            <a:pPr lvl="0">
              <a:spcBef>
                <a:spcPts val="0"/>
              </a:spcBef>
              <a:buNone/>
            </a:pPr>
            <a:r>
              <a:rPr lang="en" dirty="0"/>
              <a:t>In other words, we are not only parallelizing the outer loop of the algortihm, we are parallelizing the inner loop as well by doing every computation possible.</a:t>
            </a:r>
          </a:p>
          <a:p>
            <a:pPr lvl="0" rtl="0">
              <a:spcBef>
                <a:spcPts val="0"/>
              </a:spcBef>
              <a:buNone/>
            </a:pPr>
            <a:r>
              <a:rPr lang="en" dirty="0"/>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885949"/>
            <a:ext cx="3465600" cy="2591875"/>
          </a:xfrm>
          <a:prstGeom prst="rect">
            <a:avLst/>
          </a:prstGeom>
          <a:noFill/>
          <a:ln>
            <a:noFill/>
          </a:ln>
        </p:spPr>
        <p:txBody>
          <a:bodyPr lIns="91425" tIns="91425" rIns="91425" bIns="91425" anchor="t" anchorCtr="0">
            <a:noAutofit/>
          </a:bodyPr>
          <a:lstStyle/>
          <a:p>
            <a:pPr lvl="0">
              <a:spcBef>
                <a:spcPts val="0"/>
              </a:spcBef>
              <a:buNone/>
            </a:pPr>
            <a:r>
              <a:rPr lang="en" sz="1800" dirty="0"/>
              <a:t>Despite the iterative step of this algorithm, it cannot be classified as iterative refinement because all comparisons must be performed. </a:t>
            </a:r>
          </a:p>
          <a:p>
            <a:pPr lvl="0">
              <a:spcBef>
                <a:spcPts val="0"/>
              </a:spcBef>
              <a:buNone/>
            </a:pPr>
            <a:endParaRPr sz="1800" dirty="0"/>
          </a:p>
          <a:p>
            <a:pPr lvl="0">
              <a:spcBef>
                <a:spcPts val="0"/>
              </a:spcBef>
              <a:buNone/>
            </a:pPr>
            <a:r>
              <a:rPr lang="en" sz="1800" dirty="0"/>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Each comparison is its own task</a:t>
            </a:r>
          </a:p>
          <a:p>
            <a:pPr marL="457200" lvl="0" indent="-228600" rtl="0">
              <a:spcBef>
                <a:spcPts val="0"/>
              </a:spcBef>
              <a:spcAft>
                <a:spcPts val="600"/>
              </a:spcAft>
              <a:buFont typeface="Arial"/>
              <a:buChar char="●"/>
            </a:pPr>
            <a:r>
              <a:rPr lang="en" dirty="0">
                <a:latin typeface="Arial"/>
                <a:ea typeface="Arial"/>
                <a:cs typeface="Arial"/>
                <a:sym typeface="Arial"/>
              </a:rPr>
              <a:t>Future comparisons dependent on results of previous comparisons</a:t>
            </a:r>
          </a:p>
          <a:p>
            <a:pPr marL="457200" lvl="0" indent="-228600" rtl="0">
              <a:spcBef>
                <a:spcPts val="0"/>
              </a:spcBef>
              <a:spcAft>
                <a:spcPts val="600"/>
              </a:spcAft>
              <a:buFont typeface="Arial"/>
              <a:buChar char="●"/>
            </a:pPr>
            <a:r>
              <a:rPr lang="en" dirty="0">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133600" y="2343150"/>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Task parallel - two possibilities</a:t>
            </a:r>
          </a:p>
          <a:p>
            <a:pPr marL="914400" lvl="1" indent="-228600" rtl="0">
              <a:spcBef>
                <a:spcPts val="0"/>
              </a:spcBef>
              <a:spcAft>
                <a:spcPts val="600"/>
              </a:spcAft>
              <a:buFont typeface="Arial"/>
              <a:buChar char="○"/>
            </a:pPr>
            <a:r>
              <a:rPr lang="en" sz="1600" dirty="0">
                <a:latin typeface="Arial"/>
                <a:ea typeface="Arial"/>
                <a:cs typeface="Arial"/>
                <a:sym typeface="Arial"/>
              </a:rPr>
              <a:t>Assign tasks to comparisons; each comparison is a task</a:t>
            </a:r>
          </a:p>
          <a:p>
            <a:pPr marL="914400" lvl="1" indent="-228600" rtl="0">
              <a:spcBef>
                <a:spcPts val="0"/>
              </a:spcBef>
              <a:spcAft>
                <a:spcPts val="600"/>
              </a:spcAft>
              <a:buFont typeface="Arial"/>
              <a:buChar char="○"/>
            </a:pPr>
            <a:r>
              <a:rPr lang="en" sz="1600" dirty="0">
                <a:latin typeface="Arial"/>
                <a:ea typeface="Arial"/>
                <a:cs typeface="Arial"/>
                <a:sym typeface="Arial"/>
              </a:rPr>
              <a:t>Assign tasks to boxes; determining if we want to keep box X is a task</a:t>
            </a:r>
          </a:p>
          <a:p>
            <a:pPr marL="457200" lvl="0" indent="-228600" rtl="0">
              <a:spcBef>
                <a:spcPts val="0"/>
              </a:spcBef>
              <a:spcAft>
                <a:spcPts val="600"/>
              </a:spcAft>
              <a:buFont typeface="Arial"/>
              <a:buChar char="●"/>
            </a:pPr>
            <a:r>
              <a:rPr lang="en" sz="2000" dirty="0">
                <a:latin typeface="Arial"/>
                <a:ea typeface="Arial"/>
                <a:cs typeface="Arial"/>
                <a:sym typeface="Arial"/>
              </a:rPr>
              <a:t>Data parallel</a:t>
            </a:r>
          </a:p>
          <a:p>
            <a:pPr marL="914400" lvl="1" indent="-228600" rtl="0">
              <a:spcBef>
                <a:spcPts val="0"/>
              </a:spcBef>
              <a:spcAft>
                <a:spcPts val="600"/>
              </a:spcAft>
              <a:buFont typeface="Arial"/>
              <a:buChar char="○"/>
            </a:pPr>
            <a:r>
              <a:rPr lang="en" sz="1600" dirty="0">
                <a:latin typeface="Arial"/>
                <a:ea typeface="Arial"/>
                <a:cs typeface="Arial"/>
                <a:sym typeface="Arial"/>
              </a:rPr>
              <a:t>We compare box i to all other boxes</a:t>
            </a:r>
          </a:p>
          <a:p>
            <a:pPr marL="914400" lvl="1" indent="-228600" rtl="0">
              <a:spcBef>
                <a:spcPts val="0"/>
              </a:spcBef>
              <a:spcAft>
                <a:spcPts val="600"/>
              </a:spcAft>
              <a:buFont typeface="Arial"/>
              <a:buChar char="○"/>
            </a:pPr>
            <a:r>
              <a:rPr lang="en" sz="1600" dirty="0">
                <a:latin typeface="Arial"/>
                <a:ea typeface="Arial"/>
                <a:cs typeface="Arial"/>
                <a:sym typeface="Arial"/>
              </a:rPr>
              <a:t>Box i is represented by 4 arrays, xmins[i], ymins[i], widths[i], heights[i]</a:t>
            </a:r>
          </a:p>
          <a:p>
            <a:pPr marL="914400" lvl="1" indent="-228600" rtl="0">
              <a:spcBef>
                <a:spcPts val="0"/>
              </a:spcBef>
              <a:spcAft>
                <a:spcPts val="600"/>
              </a:spcAft>
              <a:buFont typeface="Arial"/>
              <a:buChar char="○"/>
            </a:pPr>
            <a:r>
              <a:rPr lang="en" sz="1600" dirty="0">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b="1"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python serial code</a:t>
            </a:r>
          </a:p>
          <a:p>
            <a:pPr marL="457200" lvl="0" indent="-228600" rtl="0">
              <a:spcBef>
                <a:spcPts val="0"/>
              </a:spcBef>
              <a:spcAft>
                <a:spcPts val="600"/>
              </a:spcAft>
              <a:buFont typeface="Arial"/>
              <a:buChar char="●"/>
            </a:pPr>
            <a:r>
              <a:rPr lang="en" dirty="0">
                <a:latin typeface="Arial"/>
                <a:ea typeface="Arial"/>
                <a:cs typeface="Arial"/>
                <a:sym typeface="Arial"/>
              </a:rPr>
              <a:t>Double-nested for loop and lots of memory accesses</a:t>
            </a:r>
          </a:p>
          <a:p>
            <a:pPr marL="457200" lvl="0" indent="-228600" rtl="0">
              <a:spcBef>
                <a:spcPts val="0"/>
              </a:spcBef>
              <a:spcAft>
                <a:spcPts val="600"/>
              </a:spcAft>
              <a:buFont typeface="Arial"/>
              <a:buChar char="●"/>
            </a:pPr>
            <a:r>
              <a:rPr lang="en" dirty="0">
                <a:latin typeface="Arial"/>
                <a:ea typeface="Arial"/>
                <a:cs typeface="Arial"/>
                <a:sym typeface="Arial"/>
              </a:rPr>
              <a:t>Took about 5min to run for 100 images, each with ~15000 boxes</a:t>
            </a:r>
          </a:p>
          <a:p>
            <a:pPr marL="914400" lvl="1" indent="-228600" rtl="0">
              <a:spcBef>
                <a:spcPts val="0"/>
              </a:spcBef>
              <a:spcAft>
                <a:spcPts val="600"/>
              </a:spcAft>
              <a:buFont typeface="Arial"/>
              <a:buChar char="○"/>
            </a:pPr>
            <a:r>
              <a:rPr lang="en" dirty="0">
                <a:latin typeface="Arial"/>
                <a:ea typeface="Arial"/>
                <a:cs typeface="Arial"/>
                <a:sym typeface="Arial"/>
              </a:rPr>
              <a:t>~3s per image</a:t>
            </a:r>
          </a:p>
          <a:p>
            <a:pPr marL="457200" lvl="0" indent="-228600" rtl="0">
              <a:spcBef>
                <a:spcPts val="0"/>
              </a:spcBef>
              <a:spcAft>
                <a:spcPts val="600"/>
              </a:spcAft>
              <a:buFont typeface="Arial"/>
              <a:buChar char="●"/>
            </a:pPr>
            <a:r>
              <a:rPr lang="en" dirty="0">
                <a:latin typeface="Arial"/>
                <a:ea typeface="Arial"/>
                <a:cs typeface="Arial"/>
                <a:sym typeface="Arial"/>
              </a:rPr>
              <a:t>This method cannot react in real-time for a car camera going at 60 fps</a:t>
            </a:r>
          </a:p>
          <a:p>
            <a:pPr marL="457200" lvl="0" indent="-228600" rtl="0">
              <a:spcBef>
                <a:spcPts val="0"/>
              </a:spcBef>
              <a:spcAft>
                <a:spcPts val="600"/>
              </a:spcAft>
              <a:buFont typeface="Arial"/>
              <a:buChar char="●"/>
            </a:pPr>
            <a:r>
              <a:rPr lang="en" dirty="0">
                <a:latin typeface="Arial"/>
                <a:ea typeface="Arial"/>
                <a:cs typeface="Arial"/>
                <a:sym typeface="Arial"/>
              </a:rPr>
              <a:t>Translate to C</a:t>
            </a:r>
          </a:p>
          <a:p>
            <a:pPr marL="914400" lvl="1" indent="-228600" rtl="0">
              <a:spcBef>
                <a:spcPts val="0"/>
              </a:spcBef>
              <a:spcAft>
                <a:spcPts val="600"/>
              </a:spcAft>
              <a:buFont typeface="Arial"/>
              <a:buChar char="○"/>
            </a:pPr>
            <a:r>
              <a:rPr lang="en" dirty="0">
                <a:latin typeface="Arial"/>
                <a:ea typeface="Arial"/>
                <a:cs typeface="Arial"/>
                <a:sym typeface="Arial"/>
              </a:rPr>
              <a:t>Simple translation, same logic</a:t>
            </a:r>
          </a:p>
          <a:p>
            <a:pPr marL="914400" lvl="1" indent="-228600" rtl="0">
              <a:spcBef>
                <a:spcPts val="0"/>
              </a:spcBef>
              <a:spcAft>
                <a:spcPts val="600"/>
              </a:spcAft>
              <a:buFont typeface="Arial"/>
              <a:buChar char="○"/>
            </a:pPr>
            <a:r>
              <a:rPr lang="en" dirty="0">
                <a:latin typeface="Arial"/>
                <a:ea typeface="Arial"/>
                <a:cs typeface="Arial"/>
                <a:sym typeface="Arial"/>
              </a:rPr>
              <a:t>No parallelism, but got ~100x speedup anyway simply by language choice</a:t>
            </a:r>
          </a:p>
          <a:p>
            <a:pPr marL="914400" lvl="1" indent="-228600" rtl="0">
              <a:spcBef>
                <a:spcPts val="0"/>
              </a:spcBef>
              <a:spcAft>
                <a:spcPts val="600"/>
              </a:spcAft>
              <a:buFont typeface="Arial"/>
              <a:buChar char="○"/>
            </a:pPr>
            <a:r>
              <a:rPr lang="en" dirty="0">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a:t>
            </a:r>
            <a:r>
              <a:rPr lang="en" dirty="0" smtClean="0">
                <a:solidFill>
                  <a:srgbClr val="0070C0"/>
                </a:solidFill>
                <a:latin typeface="Consolas" panose="020B0609020204030204" pitchFamily="49" charset="0"/>
              </a:rPr>
              <a:t>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a:t>
            </a:r>
            <a:r>
              <a:rPr lang="en" dirty="0" smtClean="0">
                <a:solidFill>
                  <a:srgbClr val="0070C0"/>
                </a:solidFill>
                <a:latin typeface="Consolas" panose="020B0609020204030204" pitchFamily="49" charset="0"/>
              </a:rPr>
              <a:t>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b="1"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b="1"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4127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Inner loop only, because we’re throwing out boxes as we go </a:t>
            </a:r>
            <a:r>
              <a:rPr lang="en" dirty="0" smtClean="0">
                <a:latin typeface="Arial"/>
                <a:ea typeface="Arial"/>
                <a:cs typeface="Arial"/>
                <a:sym typeface="Arial"/>
              </a:rPr>
              <a:t>along</a:t>
            </a:r>
          </a:p>
          <a:p>
            <a:pPr marL="457200" lvl="0" indent="-228600" rtl="0">
              <a:spcBef>
                <a:spcPts val="0"/>
              </a:spcBef>
              <a:spcAft>
                <a:spcPts val="600"/>
              </a:spcAft>
              <a:buFont typeface="Arial"/>
              <a:buChar char="●"/>
            </a:pPr>
            <a:r>
              <a:rPr lang="en" dirty="0" smtClean="0">
                <a:latin typeface="Arial"/>
                <a:ea typeface="Arial"/>
                <a:cs typeface="Arial"/>
                <a:sym typeface="Arial"/>
              </a:rPr>
              <a:t>All </a:t>
            </a:r>
            <a:r>
              <a:rPr lang="en" dirty="0">
                <a:latin typeface="Arial"/>
                <a:ea typeface="Arial"/>
                <a:cs typeface="Arial"/>
                <a:sym typeface="Arial"/>
              </a:rPr>
              <a:t>threads compare box i to a unique box j</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Threads mark j as discarded</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Data parallel: j boxes </a:t>
            </a:r>
            <a:r>
              <a:rPr lang="en" dirty="0" smtClean="0">
                <a:latin typeface="Arial"/>
                <a:ea typeface="Arial"/>
                <a:cs typeface="Arial"/>
                <a:sym typeface="Arial"/>
              </a:rPr>
              <a:t>in </a:t>
            </a:r>
            <a:r>
              <a:rPr lang="en" dirty="0">
                <a:latin typeface="Arial"/>
                <a:ea typeface="Arial"/>
                <a:cs typeface="Arial"/>
                <a:sym typeface="Arial"/>
              </a:rPr>
              <a:t>organized array, each thread process unique j</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Task parallel: Each comparison is an independent task</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2x speedup over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648200" y="930750"/>
            <a:ext cx="4495799" cy="331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No data dependencies between threads.</a:t>
            </a:r>
          </a:p>
          <a:p>
            <a:pPr marL="457200" lvl="0" indent="-228600" rtl="0">
              <a:spcBef>
                <a:spcPts val="0"/>
              </a:spcBef>
              <a:spcAft>
                <a:spcPts val="600"/>
              </a:spcAft>
              <a:buFont typeface="Arial"/>
              <a:buChar char="●"/>
            </a:pPr>
            <a:r>
              <a:rPr lang="en" sz="2000" dirty="0">
                <a:latin typeface="Arial"/>
                <a:ea typeface="Arial"/>
                <a:cs typeface="Arial"/>
                <a:sym typeface="Arial"/>
              </a:rPr>
              <a:t>Each thread writes to different index in the keep array</a:t>
            </a:r>
          </a:p>
          <a:p>
            <a:pPr marL="457200" lvl="0" indent="-228600" rtl="0">
              <a:spcBef>
                <a:spcPts val="0"/>
              </a:spcBef>
              <a:spcAft>
                <a:spcPts val="600"/>
              </a:spcAft>
              <a:buFont typeface="Arial"/>
              <a:buChar char="●"/>
            </a:pPr>
            <a:r>
              <a:rPr lang="en" sz="2000"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41841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dirty="0">
                <a:latin typeface="Arial"/>
                <a:ea typeface="Arial"/>
                <a:cs typeface="Arial"/>
                <a:sym typeface="Arial"/>
              </a:rPr>
              <a:t>Parallelize the outer for loop of the unordered </a:t>
            </a:r>
            <a:r>
              <a:rPr lang="en" dirty="0" smtClean="0">
                <a:latin typeface="Arial"/>
                <a:ea typeface="Arial"/>
                <a:cs typeface="Arial"/>
                <a:sym typeface="Arial"/>
              </a:rPr>
              <a:t>algorithm</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~7x </a:t>
            </a:r>
            <a:r>
              <a:rPr lang="en" dirty="0">
                <a:latin typeface="Arial"/>
                <a:ea typeface="Arial"/>
                <a:cs typeface="Arial"/>
                <a:sym typeface="Arial"/>
              </a:rPr>
              <a:t>speedup compared to </a:t>
            </a:r>
            <a:r>
              <a:rPr lang="en" dirty="0" smtClean="0">
                <a:latin typeface="Arial"/>
                <a:ea typeface="Arial"/>
                <a:cs typeface="Arial"/>
                <a:sym typeface="Arial"/>
              </a:rPr>
              <a:t>serial</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Not </a:t>
            </a:r>
            <a:r>
              <a:rPr lang="en" dirty="0">
                <a:latin typeface="Arial"/>
                <a:ea typeface="Arial"/>
                <a:cs typeface="Arial"/>
                <a:sym typeface="Arial"/>
              </a:rPr>
              <a:t>entirely accurate, since we are not going strictly by order of </a:t>
            </a:r>
            <a:r>
              <a:rPr lang="en" dirty="0" smtClean="0">
                <a:latin typeface="Arial"/>
                <a:ea typeface="Arial"/>
                <a:cs typeface="Arial"/>
                <a:sym typeface="Arial"/>
              </a:rPr>
              <a:t>probability</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Still </a:t>
            </a:r>
            <a:r>
              <a:rPr lang="en" dirty="0">
                <a:latin typeface="Arial"/>
                <a:ea typeface="Arial"/>
                <a:cs typeface="Arial"/>
                <a:sym typeface="Arial"/>
              </a:rPr>
              <a:t>task and data parallel</a:t>
            </a:r>
          </a:p>
          <a:p>
            <a:pPr marL="914400" lvl="1" indent="-228600" rtl="0">
              <a:spcBef>
                <a:spcPts val="0"/>
              </a:spcBef>
              <a:spcAft>
                <a:spcPts val="600"/>
              </a:spcAft>
              <a:buFont typeface="Arial"/>
              <a:buChar char="○"/>
            </a:pPr>
            <a:r>
              <a:rPr lang="en" dirty="0">
                <a:latin typeface="Arial"/>
                <a:ea typeface="Arial"/>
                <a:cs typeface="Arial"/>
                <a:sym typeface="Arial"/>
              </a:rPr>
              <a:t>Data parallel: we iterate over an </a:t>
            </a:r>
            <a:r>
              <a:rPr lang="en" b="1" dirty="0">
                <a:latin typeface="Arial"/>
                <a:ea typeface="Arial"/>
                <a:cs typeface="Arial"/>
                <a:sym typeface="Arial"/>
              </a:rPr>
              <a:t>unsorted </a:t>
            </a:r>
            <a:r>
              <a:rPr lang="en" dirty="0">
                <a:latin typeface="Arial"/>
                <a:ea typeface="Arial"/>
                <a:cs typeface="Arial"/>
                <a:sym typeface="Arial"/>
              </a:rPr>
              <a:t>array of boxes now</a:t>
            </a:r>
          </a:p>
          <a:p>
            <a:pPr marL="914400" lvl="1" indent="-228600" rtl="0">
              <a:spcBef>
                <a:spcPts val="0"/>
              </a:spcBef>
              <a:spcAft>
                <a:spcPts val="600"/>
              </a:spcAft>
              <a:buFont typeface="Arial"/>
              <a:buChar char="○"/>
            </a:pPr>
            <a:r>
              <a:rPr lang="en" dirty="0">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47175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Parallelize the outer for loop</a:t>
            </a:r>
          </a:p>
          <a:p>
            <a:pPr marL="457200" lvl="0" indent="-228600" rtl="0">
              <a:spcBef>
                <a:spcPts val="0"/>
              </a:spcBef>
              <a:spcAft>
                <a:spcPts val="600"/>
              </a:spcAft>
              <a:buFont typeface="Arial"/>
              <a:buChar char="●"/>
            </a:pPr>
            <a:r>
              <a:rPr lang="en" sz="2000" dirty="0" smtClean="0">
                <a:latin typeface="Arial"/>
                <a:ea typeface="Arial"/>
                <a:cs typeface="Arial"/>
                <a:sym typeface="Arial"/>
              </a:rPr>
              <a:t>Threads </a:t>
            </a:r>
            <a:r>
              <a:rPr lang="en" sz="2000" dirty="0">
                <a:latin typeface="Arial"/>
                <a:ea typeface="Arial"/>
                <a:cs typeface="Arial"/>
                <a:sym typeface="Arial"/>
              </a:rPr>
              <a:t>do not need to communicate, since they perform all possible computations</a:t>
            </a:r>
          </a:p>
          <a:p>
            <a:pPr marL="457200" lvl="0" indent="-228600" rtl="0">
              <a:spcBef>
                <a:spcPts val="0"/>
              </a:spcBef>
              <a:spcAft>
                <a:spcPts val="600"/>
              </a:spcAft>
              <a:buFont typeface="Arial"/>
              <a:buChar char="●"/>
            </a:pPr>
            <a:r>
              <a:rPr lang="en" sz="2000" dirty="0">
                <a:latin typeface="Arial"/>
                <a:ea typeface="Arial"/>
                <a:cs typeface="Arial"/>
                <a:sym typeface="Arial"/>
              </a:rPr>
              <a:t>Later unnecessary rows are skipped completely</a:t>
            </a:r>
          </a:p>
          <a:p>
            <a:pPr marL="914400" lvl="1" indent="-228600" rtl="0">
              <a:spcBef>
                <a:spcPts val="0"/>
              </a:spcBef>
              <a:spcAft>
                <a:spcPts val="600"/>
              </a:spcAft>
              <a:buFont typeface="Arial"/>
              <a:buChar char="○"/>
            </a:pPr>
            <a:r>
              <a:rPr lang="en" sz="1600" dirty="0">
                <a:latin typeface="Arial"/>
                <a:ea typeface="Arial"/>
                <a:cs typeface="Arial"/>
                <a:sym typeface="Arial"/>
              </a:rPr>
              <a:t>Compare </a:t>
            </a:r>
            <a:r>
              <a:rPr lang="en" sz="1600" dirty="0" smtClean="0">
                <a:latin typeface="Arial"/>
                <a:ea typeface="Arial"/>
                <a:cs typeface="Arial"/>
                <a:sym typeface="Arial"/>
              </a:rPr>
              <a:t>to </a:t>
            </a:r>
            <a:r>
              <a:rPr lang="en" sz="1600" dirty="0">
                <a:latin typeface="Arial"/>
                <a:ea typeface="Arial"/>
                <a:cs typeface="Arial"/>
                <a:sym typeface="Arial"/>
              </a:rPr>
              <a:t>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914400" y="40739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44096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We must compute down every column</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Data parallel: Boxes </a:t>
            </a:r>
            <a:r>
              <a:rPr lang="en" sz="1600" dirty="0" smtClean="0">
                <a:latin typeface="Arial"/>
                <a:ea typeface="Arial"/>
                <a:cs typeface="Arial"/>
                <a:sym typeface="Arial"/>
              </a:rPr>
              <a:t>still </a:t>
            </a:r>
            <a:r>
              <a:rPr lang="en" sz="1600" dirty="0">
                <a:latin typeface="Arial"/>
                <a:ea typeface="Arial"/>
                <a:cs typeface="Arial"/>
                <a:sym typeface="Arial"/>
              </a:rPr>
              <a:t>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rot="16200000">
            <a:off x="4230359" y="2997681"/>
            <a:ext cx="1094400" cy="273600"/>
          </a:xfrm>
          <a:prstGeom prst="rect">
            <a:avLst/>
          </a:prstGeom>
          <a:noFill/>
          <a:ln>
            <a:noFill/>
          </a:ln>
        </p:spPr>
        <p:txBody>
          <a:bodyPr lIns="91425" tIns="91425" rIns="91425" bIns="91425" anchor="t" anchorCtr="0">
            <a:noAutofit/>
          </a:bodyPr>
          <a:lstStyle/>
          <a:p>
            <a:pPr lvl="0" rtl="0">
              <a:spcBef>
                <a:spcPts val="0"/>
              </a:spcBef>
              <a:buNone/>
            </a:pPr>
            <a:r>
              <a:rPr lang="en" dirty="0"/>
              <a:t>Probability</a:t>
            </a:r>
          </a:p>
          <a:p>
            <a:pPr lvl="0" rtl="0">
              <a:spcBef>
                <a:spcPts val="0"/>
              </a:spcBef>
              <a:buNone/>
            </a:pPr>
            <a:endParaRPr dirty="0"/>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152400" y="1152475"/>
            <a:ext cx="38085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Vectorized the individual iou comparisons among boxes</a:t>
            </a:r>
          </a:p>
          <a:p>
            <a:pPr marL="457200" lvl="0" indent="-228600" rtl="0">
              <a:spcBef>
                <a:spcPts val="0"/>
              </a:spcBef>
              <a:spcAft>
                <a:spcPts val="600"/>
              </a:spcAft>
              <a:buFont typeface="Arial"/>
              <a:buChar char="●"/>
            </a:pPr>
            <a:r>
              <a:rPr lang="en" sz="2000" dirty="0">
                <a:latin typeface="Arial"/>
                <a:ea typeface="Arial"/>
                <a:cs typeface="Arial"/>
                <a:sym typeface="Arial"/>
              </a:rPr>
              <a:t>Gather and compute ratios in batches, then compare ratios and discard in groups</a:t>
            </a:r>
          </a:p>
          <a:p>
            <a:pPr marL="457200" lvl="0" indent="-228600" rtl="0">
              <a:spcBef>
                <a:spcPts val="0"/>
              </a:spcBef>
              <a:spcAft>
                <a:spcPts val="600"/>
              </a:spcAft>
              <a:buFont typeface="Arial"/>
              <a:buChar char="●"/>
            </a:pPr>
            <a:r>
              <a:rPr lang="en" sz="2000" dirty="0">
                <a:latin typeface="Arial"/>
                <a:ea typeface="Arial"/>
                <a:cs typeface="Arial"/>
                <a:sym typeface="Arial"/>
              </a:rPr>
              <a:t>Used alongside OMP</a:t>
            </a:r>
          </a:p>
          <a:p>
            <a:pPr marL="914400" lvl="1" indent="-228600" rtl="0">
              <a:spcBef>
                <a:spcPts val="0"/>
              </a:spcBef>
              <a:spcAft>
                <a:spcPts val="600"/>
              </a:spcAft>
              <a:buFont typeface="Arial"/>
              <a:buChar char="○"/>
            </a:pPr>
            <a:r>
              <a:rPr lang="en" sz="1600" dirty="0">
                <a:latin typeface="Arial"/>
                <a:ea typeface="Arial"/>
                <a:cs typeface="Arial"/>
                <a:sym typeface="Arial"/>
              </a:rPr>
              <a:t>9x speedup compared to serial C</a:t>
            </a:r>
          </a:p>
          <a:p>
            <a:pPr marL="914400" lvl="1" indent="-228600" rtl="0">
              <a:spcBef>
                <a:spcPts val="0"/>
              </a:spcBef>
              <a:spcAft>
                <a:spcPts val="600"/>
              </a:spcAft>
              <a:buFont typeface="Arial"/>
              <a:buChar char="○"/>
            </a:pPr>
            <a:r>
              <a:rPr lang="en" sz="1600" dirty="0">
                <a:latin typeface="Arial"/>
                <a:ea typeface="Arial"/>
                <a:cs typeface="Arial"/>
                <a:sym typeface="Arial"/>
              </a:rPr>
              <a:t>No error unlike unordered C</a:t>
            </a:r>
          </a:p>
          <a:p>
            <a:pPr lvl="0" rtl="0">
              <a:spcBef>
                <a:spcPts val="0"/>
              </a:spcBef>
              <a:spcAft>
                <a:spcPts val="600"/>
              </a:spcAft>
              <a:buNone/>
            </a:pPr>
            <a:endParaRPr sz="2000" dirty="0">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4038600" y="1104725"/>
            <a:ext cx="4716724" cy="360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Trebuchet MS"/>
                <a:ea typeface="Trebuchet MS"/>
                <a:cs typeface="Trebuchet MS"/>
                <a:sym typeface="Trebuchet MS"/>
              </a:rPr>
              <a:t>Project Description: What is </a:t>
            </a:r>
            <a:r>
              <a:rPr lang="en" dirty="0" smtClean="0">
                <a:latin typeface="Trebuchet MS"/>
                <a:ea typeface="Trebuchet MS"/>
                <a:cs typeface="Trebuchet MS"/>
                <a:sym typeface="Trebuchet MS"/>
              </a:rPr>
              <a:t>NMS</a:t>
            </a:r>
            <a:r>
              <a:rPr lang="en" dirty="0">
                <a:latin typeface="Trebuchet MS"/>
                <a:ea typeface="Trebuchet MS"/>
                <a:cs typeface="Trebuchet MS"/>
                <a:sym typeface="Trebuchet MS"/>
              </a:rPr>
              <a:t>?</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Non-Maximum Suppression</a:t>
            </a:r>
          </a:p>
          <a:p>
            <a:pPr marL="457200" lvl="0" indent="-228600" rtl="0">
              <a:spcBef>
                <a:spcPts val="0"/>
              </a:spcBef>
              <a:spcAft>
                <a:spcPts val="600"/>
              </a:spcAft>
              <a:buFont typeface="Arial"/>
              <a:buChar char="●"/>
            </a:pPr>
            <a:r>
              <a:rPr lang="en" sz="2000" dirty="0" smtClean="0">
                <a:latin typeface="Arial"/>
                <a:ea typeface="Arial"/>
                <a:cs typeface="Arial"/>
                <a:sym typeface="Arial"/>
              </a:rPr>
              <a:t>An </a:t>
            </a:r>
            <a:r>
              <a:rPr lang="en" sz="2000" dirty="0">
                <a:latin typeface="Arial"/>
                <a:ea typeface="Arial"/>
                <a:cs typeface="Arial"/>
                <a:sym typeface="Arial"/>
              </a:rPr>
              <a:t>intermediate step in many edge detection algorithms</a:t>
            </a:r>
          </a:p>
          <a:p>
            <a:pPr marL="457200" lvl="0" indent="-228600" rtl="0">
              <a:spcBef>
                <a:spcPts val="0"/>
              </a:spcBef>
              <a:spcAft>
                <a:spcPts val="600"/>
              </a:spcAft>
              <a:buFont typeface="Arial"/>
              <a:buChar char="●"/>
            </a:pPr>
            <a:r>
              <a:rPr lang="en" sz="2000" dirty="0">
                <a:latin typeface="Arial"/>
                <a:ea typeface="Arial"/>
                <a:cs typeface="Arial"/>
                <a:sym typeface="Arial"/>
              </a:rPr>
              <a:t>Object detection may result in multiple results (shown by red bounding boxes)</a:t>
            </a:r>
          </a:p>
          <a:p>
            <a:pPr marL="457200" lvl="0" indent="-228600" rtl="0">
              <a:spcBef>
                <a:spcPts val="0"/>
              </a:spcBef>
              <a:spcAft>
                <a:spcPts val="600"/>
              </a:spcAft>
              <a:buFont typeface="Arial"/>
              <a:buChar char="●"/>
            </a:pPr>
            <a:r>
              <a:rPr lang="en" sz="2000" dirty="0">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4" y="1809750"/>
            <a:ext cx="2973025" cy="1371600"/>
          </a:xfrm>
          <a:prstGeom prst="rect">
            <a:avLst/>
          </a:prstGeom>
          <a:noFill/>
          <a:ln>
            <a:noFill/>
          </a:ln>
        </p:spPr>
        <p:txBody>
          <a:bodyPr lIns="91425" tIns="91425" rIns="91425" bIns="91425" anchor="t" anchorCtr="0">
            <a:noAutofit/>
          </a:bodyPr>
          <a:lstStyle/>
          <a:p>
            <a:pPr lvl="0">
              <a:spcBef>
                <a:spcPts val="0"/>
              </a:spcBef>
              <a:buNone/>
            </a:pPr>
            <a:r>
              <a:rPr lang="en" sz="2000" dirty="0"/>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62800" cy="316968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 is slow because of overhead - has to:</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set up the kernel</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load data to the GPU</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copy result back to the host</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3x speedup (ignoring setup time)</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Naive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b="1" dirty="0">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8190300" cy="3174995"/>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dirty="0"/>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40460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600" dirty="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600" dirty="0"/>
              <a:t>Arithmetic Intensity </a:t>
            </a:r>
            <a:r>
              <a:rPr lang="en" sz="1600" dirty="0" smtClean="0"/>
              <a:t/>
            </a:r>
            <a:br>
              <a:rPr lang="en" sz="1600" dirty="0" smtClean="0"/>
            </a:br>
            <a:r>
              <a:rPr lang="en" sz="1600" dirty="0" smtClean="0"/>
              <a:t>= </a:t>
            </a:r>
            <a:r>
              <a:rPr lang="en" sz="1600" dirty="0"/>
              <a:t>32/20 = 1.6 Flops/Byte</a:t>
            </a:r>
          </a:p>
          <a:p>
            <a:pPr marL="457200" lvl="0" indent="-342900" rtl="0">
              <a:lnSpc>
                <a:spcPct val="115000"/>
              </a:lnSpc>
              <a:spcBef>
                <a:spcPts val="0"/>
              </a:spcBef>
              <a:spcAft>
                <a:spcPts val="1600"/>
              </a:spcAft>
              <a:buClr>
                <a:schemeClr val="accent3"/>
              </a:buClr>
              <a:buSzPct val="100000"/>
              <a:buFont typeface="Arial"/>
              <a:buChar char="●"/>
            </a:pPr>
            <a:r>
              <a:rPr lang="en" sz="1600" dirty="0"/>
              <a:t>CPU SIMD Performance </a:t>
            </a:r>
            <a:r>
              <a:rPr lang="en" sz="1600" dirty="0" smtClean="0"/>
              <a:t/>
            </a:r>
            <a:br>
              <a:rPr lang="en" sz="1600" dirty="0" smtClean="0"/>
            </a:br>
            <a:r>
              <a:rPr lang="en" sz="1600" dirty="0" smtClean="0"/>
              <a:t>= </a:t>
            </a:r>
            <a:r>
              <a:rPr lang="en" sz="1600" dirty="0"/>
              <a:t>43.78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L3 Performance </a:t>
            </a:r>
            <a:r>
              <a:rPr lang="en" sz="1600" dirty="0" smtClean="0"/>
              <a:t/>
            </a:r>
            <a:br>
              <a:rPr lang="en" sz="1600" dirty="0" smtClean="0"/>
            </a:br>
            <a:r>
              <a:rPr lang="en" sz="1600" dirty="0" smtClean="0"/>
              <a:t>= </a:t>
            </a:r>
            <a:r>
              <a:rPr lang="en" sz="1600" dirty="0"/>
              <a:t>41.6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L2 Performance </a:t>
            </a:r>
            <a:r>
              <a:rPr lang="en" sz="1600" dirty="0" smtClean="0"/>
              <a:t/>
            </a:r>
            <a:br>
              <a:rPr lang="en" sz="1600" dirty="0" smtClean="0"/>
            </a:br>
            <a:r>
              <a:rPr lang="en" sz="1600" dirty="0" smtClean="0"/>
              <a:t>= </a:t>
            </a:r>
            <a:r>
              <a:rPr lang="en" sz="1600" dirty="0"/>
              <a:t>52.8 GFlops/s</a:t>
            </a:r>
          </a:p>
          <a:p>
            <a:pPr lvl="0">
              <a:spcBef>
                <a:spcPts val="0"/>
              </a:spcBef>
              <a:buNone/>
            </a:pPr>
            <a:endParaRPr sz="1600" dirty="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something that took &gt;5min for 100 images, or &gt;3s per image</a:t>
            </a:r>
          </a:p>
          <a:p>
            <a:pPr marL="457200" lvl="0" indent="-228600" rtl="0">
              <a:spcBef>
                <a:spcPts val="0"/>
              </a:spcBef>
              <a:spcAft>
                <a:spcPts val="600"/>
              </a:spcAft>
              <a:buFont typeface="Arial"/>
              <a:buChar char="●"/>
            </a:pPr>
            <a:r>
              <a:rPr lang="en" dirty="0">
                <a:latin typeface="Arial"/>
                <a:ea typeface="Arial"/>
                <a:cs typeface="Arial"/>
                <a:sym typeface="Arial"/>
              </a:rPr>
              <a:t>Not feasible, when a car camera is going at 60fps = 1 frame/12 ms</a:t>
            </a:r>
          </a:p>
          <a:p>
            <a:pPr marL="457200" lvl="0" indent="-228600" rtl="0">
              <a:spcBef>
                <a:spcPts val="0"/>
              </a:spcBef>
              <a:spcAft>
                <a:spcPts val="600"/>
              </a:spcAft>
              <a:buFont typeface="Arial"/>
              <a:buChar char="●"/>
            </a:pPr>
            <a:r>
              <a:rPr lang="en" dirty="0">
                <a:latin typeface="Arial"/>
                <a:ea typeface="Arial"/>
                <a:cs typeface="Arial"/>
                <a:sym typeface="Arial"/>
              </a:rPr>
              <a:t>We cut the time down to ~5ms per image!</a:t>
            </a:r>
          </a:p>
          <a:p>
            <a:pPr marL="457200" lvl="0" indent="-228600" rtl="0">
              <a:spcBef>
                <a:spcPts val="0"/>
              </a:spcBef>
              <a:spcAft>
                <a:spcPts val="600"/>
              </a:spcAft>
              <a:buFont typeface="Arial"/>
              <a:buChar char="●"/>
            </a:pPr>
            <a:r>
              <a:rPr lang="en" dirty="0">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114800" y="2876550"/>
            <a:ext cx="2743200" cy="193886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524000" y="3028950"/>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Font typeface="Arial"/>
              <a:buChar char="●"/>
            </a:pPr>
            <a:r>
              <a:rPr lang="en" dirty="0">
                <a:latin typeface="Arial"/>
                <a:ea typeface="Arial"/>
                <a:cs typeface="Arial"/>
                <a:sym typeface="Arial"/>
              </a:rPr>
              <a:t>Our unordered algorithm performed slightly better than the traditional algorithm, at the cost of accuracy</a:t>
            </a:r>
          </a:p>
          <a:p>
            <a:pPr marL="914400" marR="0" lvl="1" indent="-317500" algn="l" rtl="0">
              <a:lnSpc>
                <a:spcPct val="100000"/>
              </a:lnSpc>
              <a:spcBef>
                <a:spcPts val="0"/>
              </a:spcBef>
              <a:spcAft>
                <a:spcPts val="600"/>
              </a:spcAft>
              <a:buClr>
                <a:schemeClr val="accent3"/>
              </a:buClr>
              <a:buSzPct val="100000"/>
              <a:buFont typeface="Arial"/>
              <a:buChar char="○"/>
            </a:pPr>
            <a:r>
              <a:rPr lang="en" dirty="0">
                <a:latin typeface="Arial"/>
                <a:ea typeface="Arial"/>
                <a:cs typeface="Arial"/>
                <a:sym typeface="Arial"/>
              </a:rPr>
              <a:t>0.19% error compared to serial code </a:t>
            </a:r>
            <a:endParaRPr lang="en" dirty="0" smtClean="0">
              <a:latin typeface="Arial"/>
              <a:ea typeface="Arial"/>
              <a:cs typeface="Arial"/>
              <a:sym typeface="Arial"/>
            </a:endParaRP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Error comes from bounding boxes w/ equal probabilities</a:t>
            </a: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More </a:t>
            </a:r>
            <a:r>
              <a:rPr lang="en" dirty="0">
                <a:latin typeface="Arial"/>
                <a:ea typeface="Arial"/>
                <a:cs typeface="Arial"/>
                <a:sym typeface="Arial"/>
              </a:rPr>
              <a:t>work is needed to see if this error is acceptable</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SIMD+OMP was logically equivalent to Bichen’s code; 0% error</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GPU NMS may still be feasible</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spcAft>
                <a:spcPts val="600"/>
              </a:spcAft>
              <a:buSzPct val="100000"/>
              <a:buFont typeface="Arial"/>
              <a:buChar char="●"/>
            </a:pPr>
            <a:r>
              <a:rPr lang="en" sz="2000" dirty="0">
                <a:latin typeface="Arial"/>
                <a:ea typeface="Arial"/>
                <a:cs typeface="Arial"/>
                <a:sym typeface="Arial"/>
              </a:rPr>
              <a:t>NMS can get computation heavy!</a:t>
            </a:r>
          </a:p>
          <a:p>
            <a:pPr marL="457200" lvl="0" indent="-342900" rtl="0">
              <a:spcBef>
                <a:spcPts val="0"/>
              </a:spcBef>
              <a:spcAft>
                <a:spcPts val="600"/>
              </a:spcAft>
              <a:buSzPct val="100000"/>
              <a:buFont typeface="Arial"/>
              <a:buChar char="●"/>
            </a:pPr>
            <a:r>
              <a:rPr lang="en" sz="2000" dirty="0">
                <a:latin typeface="Arial"/>
                <a:ea typeface="Arial"/>
                <a:cs typeface="Arial"/>
                <a:sym typeface="Arial"/>
              </a:rPr>
              <a:t>Our application: detection of obstacles from a self-driving car’s camera</a:t>
            </a:r>
          </a:p>
          <a:p>
            <a:pPr marL="457200" lvl="0" indent="-342900">
              <a:spcBef>
                <a:spcPts val="0"/>
              </a:spcBef>
              <a:spcAft>
                <a:spcPts val="600"/>
              </a:spcAft>
              <a:buSzPct val="100000"/>
              <a:buFont typeface="Arial"/>
              <a:buChar char="●"/>
            </a:pPr>
            <a:r>
              <a:rPr lang="en" sz="2000" dirty="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2467302" y="2724150"/>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544596" y="93341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781800" y="2341239"/>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b="1"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Takes a list of bounding boxes (detected elsewhere)</a:t>
            </a:r>
          </a:p>
          <a:p>
            <a:pPr marL="457200" lvl="0" indent="-228600" rtl="0">
              <a:spcBef>
                <a:spcPts val="0"/>
              </a:spcBef>
              <a:spcAft>
                <a:spcPts val="600"/>
              </a:spcAft>
              <a:buFont typeface="Arial"/>
              <a:buChar char="●"/>
            </a:pPr>
            <a:r>
              <a:rPr lang="en" sz="2000" dirty="0">
                <a:latin typeface="Arial"/>
                <a:ea typeface="Arial"/>
                <a:cs typeface="Arial"/>
                <a:sym typeface="Arial"/>
              </a:rPr>
              <a:t>Loop over bounding boxes and compute overlap ratios</a:t>
            </a:r>
          </a:p>
          <a:p>
            <a:pPr marL="914400" lvl="1" indent="-228600" rtl="0">
              <a:spcBef>
                <a:spcPts val="0"/>
              </a:spcBef>
              <a:spcAft>
                <a:spcPts val="600"/>
              </a:spcAft>
              <a:buFont typeface="Arial"/>
              <a:buChar char="○"/>
            </a:pPr>
            <a:r>
              <a:rPr lang="en" sz="1600" dirty="0">
                <a:latin typeface="Arial"/>
                <a:ea typeface="Arial"/>
                <a:cs typeface="Arial"/>
                <a:sym typeface="Arial"/>
              </a:rPr>
              <a:t>Overlap ratio threshold is determined by the user</a:t>
            </a:r>
          </a:p>
          <a:p>
            <a:pPr marL="457200" lvl="0" indent="-228600" rtl="0">
              <a:spcBef>
                <a:spcPts val="0"/>
              </a:spcBef>
              <a:spcAft>
                <a:spcPts val="600"/>
              </a:spcAft>
              <a:buFont typeface="Arial"/>
              <a:buChar char="●"/>
            </a:pPr>
            <a:r>
              <a:rPr lang="en" sz="2000" dirty="0">
                <a:latin typeface="Arial"/>
                <a:ea typeface="Arial"/>
                <a:cs typeface="Arial"/>
                <a:sym typeface="Arial"/>
              </a:rPr>
              <a:t>Boxes that overlap too much (overlap &gt; threshold) are suppressed</a:t>
            </a:r>
          </a:p>
          <a:p>
            <a:pPr marL="457200" lvl="0" indent="-228600" rtl="0">
              <a:spcBef>
                <a:spcPts val="0"/>
              </a:spcBef>
              <a:spcAft>
                <a:spcPts val="600"/>
              </a:spcAft>
              <a:buFont typeface="Arial"/>
              <a:buChar char="●"/>
            </a:pPr>
            <a:r>
              <a:rPr lang="en" sz="2000" dirty="0">
                <a:latin typeface="Arial"/>
                <a:ea typeface="Arial"/>
                <a:cs typeface="Arial"/>
                <a:sym typeface="Arial"/>
              </a:rPr>
              <a:t>Boxes detected with a higher probability are favored</a:t>
            </a:r>
          </a:p>
          <a:p>
            <a:pPr marL="457200" lvl="0" indent="-228600" rtl="0">
              <a:spcBef>
                <a:spcPts val="0"/>
              </a:spcBef>
              <a:spcAft>
                <a:spcPts val="600"/>
              </a:spcAft>
              <a:buFont typeface="Arial"/>
              <a:buChar char="●"/>
            </a:pPr>
            <a:r>
              <a:rPr lang="en" sz="2000" dirty="0">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1827</Words>
  <Application>Microsoft Office PowerPoint</Application>
  <PresentationFormat>On-screen Show (16:9)</PresentationFormat>
  <Paragraphs>299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cp:lastModifiedBy>Windows User</cp:lastModifiedBy>
  <cp:revision>30</cp:revision>
  <dcterms:modified xsi:type="dcterms:W3CDTF">2018-01-31T21:32:38Z</dcterms:modified>
</cp:coreProperties>
</file>